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1382" r:id="rId2"/>
    <p:sldId id="1350" r:id="rId3"/>
    <p:sldId id="1383" r:id="rId4"/>
    <p:sldId id="1388" r:id="rId5"/>
    <p:sldId id="1387" r:id="rId6"/>
    <p:sldId id="1381" r:id="rId7"/>
    <p:sldId id="1389" r:id="rId8"/>
    <p:sldId id="1391" r:id="rId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AC" initials="B" lastIdx="1" clrIdx="0">
    <p:extLst>
      <p:ext uri="{19B8F6BF-5375-455C-9EA6-DF929625EA0E}">
        <p15:presenceInfo xmlns:p15="http://schemas.microsoft.com/office/powerpoint/2012/main" xmlns="" userId="BIRA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62" autoAdjust="0"/>
    <p:restoredTop sz="79892" autoAdjust="0"/>
  </p:normalViewPr>
  <p:slideViewPr>
    <p:cSldViewPr snapToGrid="0">
      <p:cViewPr varScale="1">
        <p:scale>
          <a:sx n="77" d="100"/>
          <a:sy n="77" d="100"/>
        </p:scale>
        <p:origin x="-90" y="-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D1184-0CBC-4F82-8484-757D8510F324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AA8DE-EE5B-416D-B89C-90A199F281C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4306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AA8DE-EE5B-416D-B89C-90A199F281CE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4660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AA8DE-EE5B-416D-B89C-90A199F281CE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39154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AA8DE-EE5B-416D-B89C-90A199F281CE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39154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AA8DE-EE5B-416D-B89C-90A199F281CE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39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7579D5-A89A-4ACD-B39B-C3FCC7207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E5B56B-479F-41BC-A0CA-B0170E3BD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9B6F04-E731-493C-A4D3-470AD322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2C2883-9835-4E0C-A563-754CD9F0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CD2B10-71BD-49E6-9CD1-97529539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1479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B4C8D-8168-4DB4-95EC-AF16AC1DD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9E69751-2290-421F-8DF0-00CD94437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1E3D53-AACE-4D6E-B451-66EFD4874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0328BA-512D-4AC1-A1BD-AC18BF2D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1F1A0F-A21A-46FC-801B-CE9E892C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1782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BE85C7-39BD-4FC8-811D-9C37B10EDE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4A6D4BA-03ED-4E60-AEE0-38C9ABBFC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C67E70-183C-4C39-A214-63E603EB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69C9E5-AFB9-43AB-A2A5-D11A2066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6536EF-B10E-4548-8A86-D26A8115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2314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F4CE9-B147-480D-9448-75809EA93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B06FC5-7786-435B-9F30-D09B1AEBD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F3350D-5C8A-4C6C-A1B2-6E0511D7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820F88-2371-4902-AEF7-4D37D960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470A7C-00A4-477D-996E-8D277E9B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3689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9BA458-65B7-44E6-8D7C-5928A5F47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7818FE4-C65F-4269-8507-73C849B3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A943E6-0018-404D-A879-F457769A3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7CE0A8-AFF1-4F7A-95AD-40820D9A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032D0F-7222-4DFE-B3D9-85418EE61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075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1874EF-970E-454A-8D27-C4F6517C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92FDEF-A881-475F-8532-872D8C773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EAC475-16A3-4B46-BABA-339EC98EE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4BDD23-52C4-41D1-83B4-B35E51E0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0084B4-34B9-4BCD-841C-BE63D02E3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70D8B0-CD01-494E-ABC7-68FD5AC3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2648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034C33-DEB4-4B82-8735-B3F04694F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21A6F8-5289-48E0-94D8-B47BCC980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54E8FA-6233-496A-BA62-7D5D5EA80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58AD688-F7FA-4DB7-83C0-5D8BB9A58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2C1D33A-A2F2-41B5-82B6-05CB7787C7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9BDB3D1-6862-452D-BE65-F8D4D1F6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490CEE9-99A9-4614-9A67-63038C3E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80B091C-25EE-405B-893C-40DA8E739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9816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99B3B9-4188-4968-A65B-1F3195792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DA123B-E64C-497E-8D17-FEC2F1671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F5C7AC4-152B-43C6-B759-5DDF09F1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CB66C5B-67BA-4A76-9F90-C580A735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9430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5FB584A-CF79-45B0-8F07-87CA2DAA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8B67B24-6EA7-4386-B1B2-240A74248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F9068D-85B2-49A2-8412-B10756E4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1862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4796FB-BB81-4147-90D9-A57D496EE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600586-D467-48BD-B37B-75053BE0A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92E7D0-6792-4619-B656-8A4EE509A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0E2D15-1EC8-4AD2-A9F6-5C1B4ADB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E9A5BF-8D7A-4334-98AF-FC2C3332B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76FD57-AF77-440C-AB1B-F3BEFD8E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3645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365505-0A0F-4C74-BADA-54A363A2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53AEBDC-BB14-428E-AB37-277CA08EB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3B6A5BA-0A2B-423A-96A0-7F664C393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3FC672-8BBC-428A-AD78-0EFE7F9B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28569D-7A6F-43E0-B72F-FC263813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45BE96-D556-4D1F-A086-C8E3F378A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1313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B8774FE-0AAA-47B8-A083-9AF91D98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11CD81-C5E1-4B50-AF9A-E1873538D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FA4249-A13A-41F8-AF57-5EF5570028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4C067-018A-4AE1-BD11-EC78F923D3DA}" type="datetimeFigureOut">
              <a:rPr lang="en-IN" smtClean="0"/>
              <a:pPr/>
              <a:t>21-08-2024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C2919F-8A06-4226-88B9-26B7DCD50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5AE3A1-446A-4B1C-A508-92339DE69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14FB3-EED7-4A6A-8ACA-6F491BD25B3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4162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83919357"/>
              </p:ext>
            </p:extLst>
          </p:nvPr>
        </p:nvGraphicFramePr>
        <p:xfrm>
          <a:off x="538423" y="710064"/>
          <a:ext cx="11216965" cy="582442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336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32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26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1" kern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Project</a:t>
                      </a:r>
                      <a:r>
                        <a:rPr lang="en-IN" sz="2400" b="1" kern="0" baseline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title, investigators &amp; related information</a:t>
                      </a:r>
                      <a:endParaRPr lang="en-IN" sz="2400" b="1" kern="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57110" marR="57110" marT="28571" marB="28571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10" marR="57110" marT="28571" marB="2857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3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Reference Number:</a:t>
                      </a:r>
                      <a:endParaRPr lang="en-IN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1821" marR="51821" marT="28566" marB="28566" anchor="ctr"/>
                </a:tc>
                <a:tc>
                  <a:txBody>
                    <a:bodyPr/>
                    <a:lstStyle/>
                    <a:p>
                      <a:pPr marL="811213" marR="0" lvl="0" indent="-3619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altLang="en-US" sz="18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821" marR="51821" marT="28566" marB="28566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9387">
                <a:tc>
                  <a:txBody>
                    <a:bodyPr/>
                    <a:lstStyle/>
                    <a:p>
                      <a:pPr algn="l"/>
                      <a:r>
                        <a:rPr lang="en-IN" sz="1800" b="1" kern="12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Title:       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51821" marR="51821" marT="28566" marB="28566" anchor="ctr"/>
                </a:tc>
                <a:tc>
                  <a:txBody>
                    <a:bodyPr/>
                    <a:lstStyle/>
                    <a:p>
                      <a:pPr algn="just"/>
                      <a:endParaRPr lang="en-US" sz="1800" b="0" i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2606">
                <a:tc>
                  <a:txBody>
                    <a:bodyPr/>
                    <a:lstStyle/>
                    <a:p>
                      <a:pPr algn="l"/>
                      <a:r>
                        <a:rPr lang="en-IN" sz="1800" b="1" kern="12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PI’s Name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51821" marR="51821" marT="28566" marB="2856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8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IN" sz="1800" b="0" i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36893676"/>
                  </a:ext>
                </a:extLst>
              </a:tr>
              <a:tr h="865576">
                <a:tc>
                  <a:txBody>
                    <a:bodyPr/>
                    <a:lstStyle/>
                    <a:p>
                      <a:pPr algn="l"/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PI’s Dept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51821" marR="51821" marT="28566" marB="28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i="1" dirty="0">
                        <a:latin typeface="+mn-lt"/>
                      </a:endParaRPr>
                    </a:p>
                    <a:p>
                      <a:pPr algn="l"/>
                      <a:endParaRPr lang="en-IN" sz="1800" i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44759">
                <a:tc>
                  <a:txBody>
                    <a:bodyPr/>
                    <a:lstStyle/>
                    <a:p>
                      <a:pPr algn="just"/>
                      <a:r>
                        <a:rPr lang="en-IN" sz="1800" b="1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Collaborator (s), if any</a:t>
                      </a:r>
                    </a:p>
                    <a:p>
                      <a:pPr algn="just"/>
                      <a:r>
                        <a:rPr lang="en-IN" sz="1800" b="1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With Dept. &amp; Name of Organization (i</a:t>
                      </a:r>
                      <a:r>
                        <a:rPr lang="en-IN" sz="1800" b="1" baseline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f outside SGPGI)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51821" marR="51821" marT="28566" marB="2856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IN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21" marR="51821" marT="28566" marB="28566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5781">
                <a:tc>
                  <a:txBody>
                    <a:bodyPr/>
                    <a:lstStyle/>
                    <a:p>
                      <a:pPr algn="just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Duration and </a:t>
                      </a:r>
                    </a:p>
                    <a:p>
                      <a:pPr algn="just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Budget (in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Lakhs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):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51821" marR="51821" marT="28566" marB="28566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Two years      </a:t>
                      </a:r>
                    </a:p>
                    <a:p>
                      <a:pPr algn="just"/>
                      <a:r>
                        <a:rPr lang="en-US" sz="1800" b="1" i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(can’t </a:t>
                      </a:r>
                      <a:r>
                        <a:rPr lang="en-IN" sz="1800" b="1" i="1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exceed 10 </a:t>
                      </a:r>
                      <a:r>
                        <a:rPr lang="en-IN" sz="1800" b="1" i="1" u="sng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lakh</a:t>
                      </a:r>
                      <a:r>
                        <a:rPr lang="en-IN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800" b="1" i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821" marR="51821" marT="28566" marB="28566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78EF44E5-3813-4966-B48B-6D2080B6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1CE33A-43DE-4287-8B48-D0906CFDCFD6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 Ani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47621" y="0"/>
            <a:ext cx="704335" cy="704335"/>
          </a:xfrm>
          <a:prstGeom prst="rect">
            <a:avLst/>
          </a:prstGeom>
        </p:spPr>
      </p:pic>
      <p:pic>
        <p:nvPicPr>
          <p:cNvPr id="12290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3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440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EA7277-0A95-4B12-8295-FCDD29CDF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745" y="696171"/>
            <a:ext cx="11318790" cy="38016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IN" sz="2000" b="1" dirty="0"/>
              <a:t>Rationale (with references, use different font colour for the references): </a:t>
            </a:r>
          </a:p>
          <a:p>
            <a:pPr algn="just"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IN" sz="2000" b="1" dirty="0">
                <a:solidFill>
                  <a:srgbClr val="0033CC"/>
                </a:solidFill>
              </a:rPr>
              <a:t>---------------</a:t>
            </a:r>
          </a:p>
          <a:p>
            <a:pPr marL="0" indent="0">
              <a:buNone/>
            </a:pPr>
            <a:endParaRPr lang="en-IN" sz="2000" b="1" dirty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lvl="0" algn="just"/>
            <a:r>
              <a:rPr lang="en-IN" sz="2000" b="1" dirty="0"/>
              <a:t>Aim  : 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r>
              <a:rPr lang="en-IN" sz="2000" b="1" dirty="0">
                <a:solidFill>
                  <a:srgbClr val="0033CC"/>
                </a:solidFill>
              </a:rPr>
              <a:t>Primary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IN" sz="2000" b="1" dirty="0">
              <a:solidFill>
                <a:srgbClr val="0033CC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r>
              <a:rPr lang="en-IN" sz="2000" b="1" dirty="0">
                <a:solidFill>
                  <a:srgbClr val="0033CC"/>
                </a:solidFill>
              </a:rPr>
              <a:t>Secondary: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IN" sz="2000" b="1" dirty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N" sz="2000" b="1" dirty="0">
              <a:solidFill>
                <a:srgbClr val="0033CC"/>
              </a:solidFill>
            </a:endParaRPr>
          </a:p>
          <a:p>
            <a:endParaRPr lang="en-IN" sz="2000" b="1" dirty="0">
              <a:solidFill>
                <a:srgbClr val="0033CC"/>
              </a:solidFill>
            </a:endParaRPr>
          </a:p>
          <a:p>
            <a:endParaRPr lang="en-IN" sz="2000" b="1" dirty="0">
              <a:solidFill>
                <a:srgbClr val="0033CC"/>
              </a:solidFill>
            </a:endParaRPr>
          </a:p>
          <a:p>
            <a:pPr>
              <a:buNone/>
            </a:pPr>
            <a:endParaRPr lang="en-US" sz="2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xmlns="" id="{5DF3F221-3BFD-4D2A-B338-D081C16E8304}"/>
              </a:ext>
            </a:extLst>
          </p:cNvPr>
          <p:cNvSpPr txBox="1">
            <a:spLocks/>
          </p:cNvSpPr>
          <p:nvPr/>
        </p:nvSpPr>
        <p:spPr>
          <a:xfrm>
            <a:off x="3361841" y="27077"/>
            <a:ext cx="4998037" cy="60710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600" b="1" dirty="0">
                <a:solidFill>
                  <a:srgbClr val="0033CC"/>
                </a:solidFill>
                <a:latin typeface="+mn-lt"/>
              </a:rPr>
              <a:t>Proposal Overview</a:t>
            </a:r>
            <a:endParaRPr lang="en-IN" altLang="en-US" sz="3600" b="1" dirty="0">
              <a:solidFill>
                <a:srgbClr val="0033CC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 Ani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76454" y="127687"/>
            <a:ext cx="675502" cy="675502"/>
          </a:xfrm>
          <a:prstGeom prst="rect">
            <a:avLst/>
          </a:prstGeom>
        </p:spPr>
      </p:pic>
      <p:pic>
        <p:nvPicPr>
          <p:cNvPr id="12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3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6978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018338" y="31868"/>
            <a:ext cx="7349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Methods (use figures &amp; flow diagram)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 An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72335" y="127686"/>
            <a:ext cx="679621" cy="679621"/>
          </a:xfrm>
          <a:prstGeom prst="rect">
            <a:avLst/>
          </a:prstGeom>
        </p:spPr>
      </p:pic>
      <p:pic>
        <p:nvPicPr>
          <p:cNvPr id="13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4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1631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EA7277-0A95-4B12-8295-FCDD29CDF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745" y="696171"/>
            <a:ext cx="11318790" cy="3801688"/>
          </a:xfrm>
        </p:spPr>
        <p:txBody>
          <a:bodyPr>
            <a:no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None/>
            </a:pPr>
            <a:endParaRPr lang="en-IN" sz="2000" b="1" dirty="0">
              <a:solidFill>
                <a:srgbClr val="0033CC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r>
              <a:rPr lang="en-IN" sz="2000" b="1" dirty="0">
                <a:solidFill>
                  <a:srgbClr val="0033CC"/>
                </a:solidFill>
              </a:rPr>
              <a:t>Sample size calculation (if needed)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IN" sz="2000" b="1" dirty="0">
              <a:solidFill>
                <a:srgbClr val="0033CC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r>
              <a:rPr lang="en-IN" sz="2000" b="1" dirty="0">
                <a:solidFill>
                  <a:srgbClr val="0033CC"/>
                </a:solidFill>
              </a:rPr>
              <a:t>Statistical analysis plan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N" sz="2000" b="1" dirty="0">
              <a:solidFill>
                <a:srgbClr val="0033CC"/>
              </a:solidFill>
            </a:endParaRPr>
          </a:p>
          <a:p>
            <a:endParaRPr lang="en-IN" sz="2000" b="1" dirty="0">
              <a:solidFill>
                <a:srgbClr val="0033CC"/>
              </a:solidFill>
            </a:endParaRPr>
          </a:p>
          <a:p>
            <a:endParaRPr lang="en-IN" sz="2000" b="1" dirty="0">
              <a:solidFill>
                <a:srgbClr val="0033CC"/>
              </a:solidFill>
            </a:endParaRPr>
          </a:p>
          <a:p>
            <a:pPr>
              <a:buNone/>
            </a:pPr>
            <a:endParaRPr lang="en-US" sz="2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xmlns="" id="{5DF3F221-3BFD-4D2A-B338-D081C16E8304}"/>
              </a:ext>
            </a:extLst>
          </p:cNvPr>
          <p:cNvSpPr txBox="1">
            <a:spLocks/>
          </p:cNvSpPr>
          <p:nvPr/>
        </p:nvSpPr>
        <p:spPr>
          <a:xfrm>
            <a:off x="3361841" y="27077"/>
            <a:ext cx="4998037" cy="60710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600" b="1" dirty="0">
                <a:solidFill>
                  <a:srgbClr val="0033CC"/>
                </a:solidFill>
                <a:latin typeface="+mn-lt"/>
              </a:rPr>
              <a:t>Proposal Overview</a:t>
            </a:r>
            <a:endParaRPr lang="en-IN" altLang="en-US" sz="3600" b="1" dirty="0">
              <a:solidFill>
                <a:srgbClr val="0033CC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 Ani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13525" y="0"/>
            <a:ext cx="778475" cy="778475"/>
          </a:xfrm>
          <a:prstGeom prst="rect">
            <a:avLst/>
          </a:prstGeom>
        </p:spPr>
      </p:pic>
      <p:pic>
        <p:nvPicPr>
          <p:cNvPr id="9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3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6978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5</a:t>
            </a:fld>
            <a:endParaRPr lang="en-IN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5499256"/>
              </p:ext>
            </p:extLst>
          </p:nvPr>
        </p:nvGraphicFramePr>
        <p:xfrm>
          <a:off x="604658" y="1044272"/>
          <a:ext cx="11076596" cy="3284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98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8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78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342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6149">
                <a:tc>
                  <a:txBody>
                    <a:bodyPr/>
                    <a:lstStyle/>
                    <a:p>
                      <a:r>
                        <a:rPr lang="en-US" sz="1600" dirty="0"/>
                        <a:t>Heads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First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Second</a:t>
                      </a:r>
                      <a:r>
                        <a:rPr lang="en-US" sz="1600" baseline="0" dirty="0"/>
                        <a:t>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  <a:r>
                        <a:rPr lang="en-US" sz="1600" baseline="0" dirty="0"/>
                        <a:t> (INR)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Remarks/Justification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9339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Non-Recurring (e.g. </a:t>
                      </a:r>
                      <a:r>
                        <a:rPr lang="en-US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equipments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accessories, etc.)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Consumables and contingency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897">
                <a:tc>
                  <a:txBody>
                    <a:bodyPr/>
                    <a:lstStyle/>
                    <a:p>
                      <a:r>
                        <a:rPr lang="en-US" sz="1600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r>
                        <a:rPr lang="en-US" sz="1600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19655" y="5983"/>
            <a:ext cx="7349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Budget (in Lakhs)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19655" y="0"/>
            <a:ext cx="7349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Budget (in </a:t>
            </a:r>
            <a:r>
              <a:rPr lang="en-US" sz="3200" b="1" dirty="0" err="1">
                <a:solidFill>
                  <a:srgbClr val="0070C0"/>
                </a:solidFill>
              </a:rPr>
              <a:t>Lakhs</a:t>
            </a:r>
            <a:r>
              <a:rPr lang="en-US" sz="3200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6181" y="397941"/>
            <a:ext cx="6096000" cy="5672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n-I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Proposed budget (can’t </a:t>
            </a:r>
            <a:r>
              <a:rPr lang="en-IN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exceed 10 </a:t>
            </a:r>
            <a:r>
              <a:rPr lang="en-IN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lakh</a:t>
            </a:r>
            <a:r>
              <a:rPr lang="en-I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IN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455088" y="558560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 An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47621" y="127686"/>
            <a:ext cx="704335" cy="704335"/>
          </a:xfrm>
          <a:prstGeom prst="rect">
            <a:avLst/>
          </a:prstGeom>
        </p:spPr>
      </p:pic>
      <p:pic>
        <p:nvPicPr>
          <p:cNvPr id="15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4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533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EA7277-0A95-4B12-8295-FCDD29CDF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07" y="-89646"/>
            <a:ext cx="12168993" cy="694764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sz="2400" b="1" dirty="0">
              <a:solidFill>
                <a:srgbClr val="0033CC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en-IN" sz="2400" b="1" dirty="0">
              <a:solidFill>
                <a:srgbClr val="0033CC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IN" sz="2000" b="1" dirty="0">
                <a:solidFill>
                  <a:srgbClr val="0033CC"/>
                </a:solidFill>
              </a:rPr>
              <a:t>Intramural Project status (if available):</a:t>
            </a:r>
            <a:endParaRPr lang="en-IN" sz="2000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IN" sz="2000" b="1" dirty="0">
                <a:solidFill>
                  <a:srgbClr val="0033CC"/>
                </a:solidFill>
              </a:rPr>
              <a:t>Regulatory requirements &amp; Status (if identified):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000" b="1" dirty="0">
                <a:solidFill>
                  <a:srgbClr val="0033CC"/>
                </a:solidFill>
              </a:rPr>
              <a:t>Experience of the PI &amp; Team Members (relevant to proposal):</a:t>
            </a:r>
          </a:p>
          <a:p>
            <a:pPr marL="0" indent="0">
              <a:lnSpc>
                <a:spcPct val="100000"/>
              </a:lnSpc>
              <a:buNone/>
            </a:pPr>
            <a:endParaRPr lang="en-IN" sz="2000" b="1" dirty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</a:pPr>
            <a:endParaRPr lang="en-IN" sz="20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n-IN" sz="2000" dirty="0">
                <a:solidFill>
                  <a:srgbClr val="0033CC"/>
                </a:solidFill>
              </a:rPr>
              <a:t> </a:t>
            </a:r>
          </a:p>
          <a:p>
            <a:pPr marL="0" indent="0">
              <a:buNone/>
            </a:pPr>
            <a:endParaRPr lang="en-IN" sz="2400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xmlns="" id="{5DF3F221-3BFD-4D2A-B338-D081C16E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841" y="0"/>
            <a:ext cx="4998037" cy="624030"/>
          </a:xfr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en-US" sz="3600" b="1" dirty="0">
                <a:solidFill>
                  <a:srgbClr val="0033CC"/>
                </a:solidFill>
                <a:latin typeface="+mn-lt"/>
              </a:rPr>
              <a:t>Proposal Overview</a:t>
            </a:r>
            <a:endParaRPr lang="en-IN" altLang="en-US" sz="3600" b="1" dirty="0">
              <a:solidFill>
                <a:srgbClr val="0033CC"/>
              </a:solidFill>
              <a:latin typeface="+mn-lt"/>
            </a:endParaRPr>
          </a:p>
        </p:txBody>
      </p:sp>
      <p:pic>
        <p:nvPicPr>
          <p:cNvPr id="8" name="Picture 7" descr="Logo Ani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75308" y="127687"/>
            <a:ext cx="576648" cy="57664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3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1026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7</a:t>
            </a:fld>
            <a:endParaRPr lang="en-IN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5499256"/>
              </p:ext>
            </p:extLst>
          </p:nvPr>
        </p:nvGraphicFramePr>
        <p:xfrm>
          <a:off x="192767" y="1077224"/>
          <a:ext cx="10994217" cy="3232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1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86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09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770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512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16149">
                <a:tc>
                  <a:txBody>
                    <a:bodyPr/>
                    <a:lstStyle/>
                    <a:p>
                      <a:r>
                        <a:rPr lang="en-US" sz="1600" dirty="0"/>
                        <a:t>Project</a:t>
                      </a:r>
                      <a:r>
                        <a:rPr lang="en-US" sz="1600" baseline="0" dirty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Year</a:t>
                      </a:r>
                      <a:r>
                        <a:rPr lang="en-US" sz="1600" baseline="0" dirty="0"/>
                        <a:t> sanctioned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Year</a:t>
                      </a:r>
                      <a:r>
                        <a:rPr lang="en-US" sz="1600" baseline="0" dirty="0"/>
                        <a:t> completed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Completion</a:t>
                      </a:r>
                      <a:r>
                        <a:rPr lang="en-US" sz="1600" baseline="0" dirty="0"/>
                        <a:t> report submitted (Y/N)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Publication (in Vancouver style)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Any</a:t>
                      </a:r>
                      <a:r>
                        <a:rPr lang="en-US" sz="1600" baseline="0" dirty="0"/>
                        <a:t> related extramural project?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933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89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19654" y="5983"/>
            <a:ext cx="8859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Outcome of previous intramural projects by the PI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55088" y="558560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 An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64097" y="127686"/>
            <a:ext cx="687859" cy="687859"/>
          </a:xfrm>
          <a:prstGeom prst="rect">
            <a:avLst/>
          </a:prstGeom>
        </p:spPr>
      </p:pic>
      <p:pic>
        <p:nvPicPr>
          <p:cNvPr id="15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4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533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445788-1D09-4D4C-A214-A02842B7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410-BD57-4654-8B13-4426B993597A}" type="slidenum">
              <a:rPr lang="en-IN" smtClean="0"/>
              <a:pPr/>
              <a:t>8</a:t>
            </a:fld>
            <a:endParaRPr lang="en-IN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5499256"/>
              </p:ext>
            </p:extLst>
          </p:nvPr>
        </p:nvGraphicFramePr>
        <p:xfrm>
          <a:off x="192767" y="1077224"/>
          <a:ext cx="10771795" cy="3232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6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0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99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6149">
                <a:tc>
                  <a:txBody>
                    <a:bodyPr/>
                    <a:lstStyle/>
                    <a:p>
                      <a:r>
                        <a:rPr lang="en-US" sz="1600" dirty="0"/>
                        <a:t>Project</a:t>
                      </a:r>
                      <a:r>
                        <a:rPr lang="en-US" sz="1600" baseline="0" dirty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Year</a:t>
                      </a:r>
                      <a:r>
                        <a:rPr lang="en-US" sz="1600" baseline="0" dirty="0"/>
                        <a:t> sanctioned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Current</a:t>
                      </a:r>
                      <a:r>
                        <a:rPr lang="en-US" sz="1600" baseline="0" dirty="0"/>
                        <a:t> status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Annual report submitted (Y/N)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Any additional</a:t>
                      </a:r>
                      <a:r>
                        <a:rPr lang="en-US" sz="1600" baseline="0" dirty="0"/>
                        <a:t> remark?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933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89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61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19654" y="5983"/>
            <a:ext cx="8859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Outcome of previous intramural projects by the PI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55088" y="564543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55088" y="558560"/>
            <a:ext cx="9263270" cy="1590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 An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55859" y="127686"/>
            <a:ext cx="696097" cy="696097"/>
          </a:xfrm>
          <a:prstGeom prst="rect">
            <a:avLst/>
          </a:prstGeom>
        </p:spPr>
      </p:pic>
      <p:pic>
        <p:nvPicPr>
          <p:cNvPr id="8" name="Picture 2" descr="New 825 Job} SGPGI Lucknow Staff Nurse Apply Online Form 2020, Sarkari  Result"/>
          <p:cNvPicPr>
            <a:picLocks noChangeAspect="1" noChangeArrowheads="1"/>
          </p:cNvPicPr>
          <p:nvPr/>
        </p:nvPicPr>
        <p:blipFill>
          <a:blip r:embed="rId4" cstate="print"/>
          <a:srcRect b="14941"/>
          <a:stretch>
            <a:fillRect/>
          </a:stretch>
        </p:blipFill>
        <p:spPr bwMode="auto">
          <a:xfrm>
            <a:off x="254430" y="115330"/>
            <a:ext cx="478738" cy="6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5332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237</Words>
  <Application>Microsoft Office PowerPoint</Application>
  <PresentationFormat>Custom</PresentationFormat>
  <Paragraphs>84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Proposal Overview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Mirage singh</dc:creator>
  <cp:lastModifiedBy>USER</cp:lastModifiedBy>
  <cp:revision>244</cp:revision>
  <cp:lastPrinted>2019-06-07T09:54:26Z</cp:lastPrinted>
  <dcterms:created xsi:type="dcterms:W3CDTF">2019-06-07T09:13:15Z</dcterms:created>
  <dcterms:modified xsi:type="dcterms:W3CDTF">2024-08-21T08:19:13Z</dcterms:modified>
</cp:coreProperties>
</file>